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28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4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chael\Documents\ASU\Resarch\NASA\GranulatorTrials_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chael\Documents\ASU\Resarch\NASA\GranulatorTrials_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380745152969869"/>
          <c:y val="3.2965665188145518E-2"/>
          <c:w val="0.80837447132579932"/>
          <c:h val="0.69842212217522681"/>
        </c:manualLayout>
      </c:layout>
      <c:scatterChart>
        <c:scatterStyle val="lineMarker"/>
        <c:varyColors val="0"/>
        <c:ser>
          <c:idx val="0"/>
          <c:order val="0"/>
          <c:tx>
            <c:v>100% L/S Ratio</c:v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Sheet4!$Z$67:$AD$67</c:f>
              <c:numCache>
                <c:formatCode>General</c:formatCode>
                <c:ptCount val="5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</c:numCache>
            </c:numRef>
          </c:xVal>
          <c:yVal>
            <c:numRef>
              <c:f>Sheet4!$Z$68:$AD$68</c:f>
              <c:numCache>
                <c:formatCode>0.0%</c:formatCode>
                <c:ptCount val="5"/>
                <c:pt idx="0">
                  <c:v>0.10958904109589043</c:v>
                </c:pt>
                <c:pt idx="1">
                  <c:v>0.10638297872340424</c:v>
                </c:pt>
                <c:pt idx="2">
                  <c:v>1.7391304347826087E-2</c:v>
                </c:pt>
                <c:pt idx="3">
                  <c:v>9.8039215686274526E-3</c:v>
                </c:pt>
                <c:pt idx="4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115-4B5D-BDD3-5EC56E7B4250}"/>
            </c:ext>
          </c:extLst>
        </c:ser>
        <c:ser>
          <c:idx val="4"/>
          <c:order val="1"/>
          <c:tx>
            <c:v>100% L/S Ratio High Drop</c:v>
          </c:tx>
          <c:spPr>
            <a:ln w="1905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Sheet4!$V$89:$Z$89</c:f>
              <c:numCache>
                <c:formatCode>General</c:formatCode>
                <c:ptCount val="5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</c:numCache>
            </c:numRef>
          </c:xVal>
          <c:yVal>
            <c:numRef>
              <c:f>Sheet4!$V$90:$Z$90</c:f>
              <c:numCache>
                <c:formatCode>0.0%</c:formatCode>
                <c:ptCount val="5"/>
                <c:pt idx="0">
                  <c:v>7.6923076923076927E-2</c:v>
                </c:pt>
                <c:pt idx="1">
                  <c:v>0.15</c:v>
                </c:pt>
                <c:pt idx="2">
                  <c:v>0.11570247933884295</c:v>
                </c:pt>
                <c:pt idx="3">
                  <c:v>4.3478260869565216E-2</c:v>
                </c:pt>
                <c:pt idx="4">
                  <c:v>3.0534351145038167E-2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115-4B5D-BDD3-5EC56E7B4250}"/>
            </c:ext>
          </c:extLst>
        </c:ser>
        <c:ser>
          <c:idx val="1"/>
          <c:order val="2"/>
          <c:tx>
            <c:v>110% L/S Ratio</c:v>
          </c:tx>
          <c:spPr>
            <a:ln w="1905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Sheet4!$Z$67:$AD$67</c:f>
              <c:numCache>
                <c:formatCode>General</c:formatCode>
                <c:ptCount val="5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</c:numCache>
            </c:numRef>
          </c:xVal>
          <c:yVal>
            <c:numRef>
              <c:f>Sheet4!$Z$69:$AD$69</c:f>
              <c:numCache>
                <c:formatCode>0.0%</c:formatCode>
                <c:ptCount val="5"/>
                <c:pt idx="0">
                  <c:v>0.125</c:v>
                </c:pt>
                <c:pt idx="1">
                  <c:v>0.15702479338842976</c:v>
                </c:pt>
                <c:pt idx="2">
                  <c:v>0.23636363636363639</c:v>
                </c:pt>
                <c:pt idx="3">
                  <c:v>0.26086956521739135</c:v>
                </c:pt>
                <c:pt idx="4">
                  <c:v>0.26086956521739135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E115-4B5D-BDD3-5EC56E7B4250}"/>
            </c:ext>
          </c:extLst>
        </c:ser>
        <c:ser>
          <c:idx val="5"/>
          <c:order val="3"/>
          <c:tx>
            <c:v>110% L/S Ratio High Drop</c:v>
          </c:tx>
          <c:spPr>
            <a:ln w="19050" cap="rnd">
              <a:solidFill>
                <a:srgbClr val="0070C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Sheet4!$V$89:$Z$89</c:f>
              <c:numCache>
                <c:formatCode>General</c:formatCode>
                <c:ptCount val="5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</c:numCache>
            </c:numRef>
          </c:xVal>
          <c:yVal>
            <c:numRef>
              <c:f>Sheet4!$V$91:$Z$91</c:f>
              <c:numCache>
                <c:formatCode>0.0%</c:formatCode>
                <c:ptCount val="5"/>
                <c:pt idx="0">
                  <c:v>7.8947368421052627E-2</c:v>
                </c:pt>
                <c:pt idx="1">
                  <c:v>0.1654676258992806</c:v>
                </c:pt>
                <c:pt idx="2">
                  <c:v>0.24409448818897639</c:v>
                </c:pt>
                <c:pt idx="3">
                  <c:v>0.24806201550387597</c:v>
                </c:pt>
                <c:pt idx="4">
                  <c:v>0.26168224299065423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E115-4B5D-BDD3-5EC56E7B4250}"/>
            </c:ext>
          </c:extLst>
        </c:ser>
        <c:ser>
          <c:idx val="2"/>
          <c:order val="4"/>
          <c:tx>
            <c:v>120% L/S Ratio</c:v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xVal>
            <c:numRef>
              <c:f>Sheet4!$Z$67:$AD$67</c:f>
              <c:numCache>
                <c:formatCode>General</c:formatCode>
                <c:ptCount val="5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</c:numCache>
            </c:numRef>
          </c:xVal>
          <c:yVal>
            <c:numRef>
              <c:f>Sheet4!$Z$70:$AD$70</c:f>
              <c:numCache>
                <c:formatCode>0.0%</c:formatCode>
                <c:ptCount val="5"/>
                <c:pt idx="0">
                  <c:v>0.11249999999999968</c:v>
                </c:pt>
                <c:pt idx="1">
                  <c:v>0.21250000000000002</c:v>
                </c:pt>
                <c:pt idx="2">
                  <c:v>0.24675324675324678</c:v>
                </c:pt>
                <c:pt idx="3">
                  <c:v>0.2804878048780487</c:v>
                </c:pt>
                <c:pt idx="4">
                  <c:v>0.28421052631578947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E115-4B5D-BDD3-5EC56E7B4250}"/>
            </c:ext>
          </c:extLst>
        </c:ser>
        <c:ser>
          <c:idx val="6"/>
          <c:order val="5"/>
          <c:tx>
            <c:v>120% L/S Ratio High Drop</c:v>
          </c:tx>
          <c:spPr>
            <a:ln w="19050" cap="rnd">
              <a:solidFill>
                <a:srgbClr val="00B05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Sheet4!$V$89:$Z$89</c:f>
              <c:numCache>
                <c:formatCode>General</c:formatCode>
                <c:ptCount val="5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</c:numCache>
            </c:numRef>
          </c:xVal>
          <c:yVal>
            <c:numRef>
              <c:f>Sheet4!$V$92:$Z$92</c:f>
              <c:numCache>
                <c:formatCode>0.0%</c:formatCode>
                <c:ptCount val="5"/>
                <c:pt idx="0">
                  <c:v>0.14615384615384616</c:v>
                </c:pt>
                <c:pt idx="1">
                  <c:v>0.26666666666666672</c:v>
                </c:pt>
                <c:pt idx="2">
                  <c:v>0.27906976744186052</c:v>
                </c:pt>
                <c:pt idx="3">
                  <c:v>0.31496062992125978</c:v>
                </c:pt>
                <c:pt idx="4">
                  <c:v>0.24166666666666664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E115-4B5D-BDD3-5EC56E7B4250}"/>
            </c:ext>
          </c:extLst>
        </c:ser>
        <c:ser>
          <c:idx val="3"/>
          <c:order val="6"/>
          <c:tx>
            <c:v>130% L/S Ratio</c:v>
          </c:tx>
          <c:spPr>
            <a:ln w="19050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xVal>
            <c:numRef>
              <c:f>Sheet4!$Z$67:$AD$67</c:f>
              <c:numCache>
                <c:formatCode>General</c:formatCode>
                <c:ptCount val="5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</c:numCache>
            </c:numRef>
          </c:xVal>
          <c:yVal>
            <c:numRef>
              <c:f>Sheet4!$Z$71:$AD$71</c:f>
              <c:numCache>
                <c:formatCode>0.0%</c:formatCode>
                <c:ptCount val="5"/>
                <c:pt idx="0">
                  <c:v>0.2254901960784314</c:v>
                </c:pt>
                <c:pt idx="1">
                  <c:v>0.13513513513513514</c:v>
                </c:pt>
                <c:pt idx="2">
                  <c:v>0.12195121951219515</c:v>
                </c:pt>
                <c:pt idx="3">
                  <c:v>0.1875</c:v>
                </c:pt>
                <c:pt idx="4">
                  <c:v>0.19480519480519481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E115-4B5D-BDD3-5EC56E7B4250}"/>
            </c:ext>
          </c:extLst>
        </c:ser>
        <c:ser>
          <c:idx val="7"/>
          <c:order val="7"/>
          <c:tx>
            <c:v>130% L/S Ratio High Drop</c:v>
          </c:tx>
          <c:spPr>
            <a:ln w="19050" cap="rnd">
              <a:solidFill>
                <a:srgbClr val="00206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Sheet4!$V$89:$Z$89</c:f>
              <c:numCache>
                <c:formatCode>General</c:formatCode>
                <c:ptCount val="5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</c:numCache>
            </c:numRef>
          </c:xVal>
          <c:yVal>
            <c:numRef>
              <c:f>Sheet4!$V$93:$Z$93</c:f>
              <c:numCache>
                <c:formatCode>0.0%</c:formatCode>
                <c:ptCount val="5"/>
                <c:pt idx="0">
                  <c:v>0.23484848484848486</c:v>
                </c:pt>
                <c:pt idx="1">
                  <c:v>0.15044247787610621</c:v>
                </c:pt>
                <c:pt idx="2">
                  <c:v>0.12213740458015268</c:v>
                </c:pt>
                <c:pt idx="3">
                  <c:v>0.12403100775193801</c:v>
                </c:pt>
                <c:pt idx="4">
                  <c:v>0.19672131147540986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E115-4B5D-BDD3-5EC56E7B42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4933776"/>
        <c:axId val="314932600"/>
      </c:scatterChart>
      <c:valAx>
        <c:axId val="314933776"/>
        <c:scaling>
          <c:orientation val="minMax"/>
          <c:max val="6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(Minutes)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4932600"/>
        <c:crosses val="autoZero"/>
        <c:crossBetween val="midCat"/>
        <c:majorUnit val="15"/>
      </c:valAx>
      <c:valAx>
        <c:axId val="314932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Normalized Weight Percentage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49337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730946196492278"/>
          <c:y val="0.83922035154296437"/>
          <c:w val="0.73762038812505959"/>
          <c:h val="0.147443259179821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100% L/S High</c:v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Sheet4!$W$2:$AG$2</c:f>
              <c:numCache>
                <c:formatCode>0.000</c:formatCode>
                <c:ptCount val="11"/>
                <c:pt idx="0" formatCode="General">
                  <c:v>1.18</c:v>
                </c:pt>
                <c:pt idx="1">
                  <c:v>1</c:v>
                </c:pt>
                <c:pt idx="2">
                  <c:v>0.85</c:v>
                </c:pt>
                <c:pt idx="3">
                  <c:v>0.71</c:v>
                </c:pt>
                <c:pt idx="4">
                  <c:v>0.6</c:v>
                </c:pt>
                <c:pt idx="5">
                  <c:v>0.5</c:v>
                </c:pt>
                <c:pt idx="6">
                  <c:v>0.35499999999999998</c:v>
                </c:pt>
                <c:pt idx="7">
                  <c:v>0.25</c:v>
                </c:pt>
                <c:pt idx="8">
                  <c:v>0.18</c:v>
                </c:pt>
                <c:pt idx="9">
                  <c:v>0.125</c:v>
                </c:pt>
                <c:pt idx="10">
                  <c:v>0</c:v>
                </c:pt>
              </c:numCache>
            </c:numRef>
          </c:xVal>
          <c:yVal>
            <c:numRef>
              <c:f>Sheet4!$W$8:$AG$8</c:f>
              <c:numCache>
                <c:formatCode>0.0%</c:formatCode>
                <c:ptCount val="11"/>
                <c:pt idx="0">
                  <c:v>0.26210458360232408</c:v>
                </c:pt>
                <c:pt idx="1">
                  <c:v>1.6139444803098774E-2</c:v>
                </c:pt>
                <c:pt idx="2">
                  <c:v>1.2911555842479019E-2</c:v>
                </c:pt>
                <c:pt idx="3">
                  <c:v>9.6836668818592632E-3</c:v>
                </c:pt>
                <c:pt idx="4">
                  <c:v>7.7469335054874107E-3</c:v>
                </c:pt>
                <c:pt idx="5">
                  <c:v>7.1013557133634605E-3</c:v>
                </c:pt>
                <c:pt idx="6">
                  <c:v>6.9076823757262748E-2</c:v>
                </c:pt>
                <c:pt idx="7">
                  <c:v>0.25693996126533242</c:v>
                </c:pt>
                <c:pt idx="8">
                  <c:v>0.1826985151710781</c:v>
                </c:pt>
                <c:pt idx="9">
                  <c:v>0.13169786959328597</c:v>
                </c:pt>
                <c:pt idx="10">
                  <c:v>4.3899289864428662E-2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520-4392-A546-85DB79F6DD06}"/>
            </c:ext>
          </c:extLst>
        </c:ser>
        <c:ser>
          <c:idx val="1"/>
          <c:order val="1"/>
          <c:tx>
            <c:v>110% L/S High</c:v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xVal>
            <c:numRef>
              <c:f>Sheet4!$W$2:$AG$2</c:f>
              <c:numCache>
                <c:formatCode>0.000</c:formatCode>
                <c:ptCount val="11"/>
                <c:pt idx="0" formatCode="General">
                  <c:v>1.18</c:v>
                </c:pt>
                <c:pt idx="1">
                  <c:v>1</c:v>
                </c:pt>
                <c:pt idx="2">
                  <c:v>0.85</c:v>
                </c:pt>
                <c:pt idx="3">
                  <c:v>0.71</c:v>
                </c:pt>
                <c:pt idx="4">
                  <c:v>0.6</c:v>
                </c:pt>
                <c:pt idx="5">
                  <c:v>0.5</c:v>
                </c:pt>
                <c:pt idx="6">
                  <c:v>0.35499999999999998</c:v>
                </c:pt>
                <c:pt idx="7">
                  <c:v>0.25</c:v>
                </c:pt>
                <c:pt idx="8">
                  <c:v>0.18</c:v>
                </c:pt>
                <c:pt idx="9">
                  <c:v>0.125</c:v>
                </c:pt>
                <c:pt idx="10">
                  <c:v>0</c:v>
                </c:pt>
              </c:numCache>
            </c:numRef>
          </c:xVal>
          <c:yVal>
            <c:numRef>
              <c:f>Sheet4!$W$9:$AG$9</c:f>
              <c:numCache>
                <c:formatCode>0.0%</c:formatCode>
                <c:ptCount val="11"/>
                <c:pt idx="0">
                  <c:v>0.25278810408921937</c:v>
                </c:pt>
                <c:pt idx="1">
                  <c:v>9.5061072756240039E-2</c:v>
                </c:pt>
                <c:pt idx="2">
                  <c:v>0.12320764737121616</c:v>
                </c:pt>
                <c:pt idx="3">
                  <c:v>0.13223579394583113</c:v>
                </c:pt>
                <c:pt idx="4">
                  <c:v>0.11205523101433884</c:v>
                </c:pt>
                <c:pt idx="5">
                  <c:v>0.12851832182687203</c:v>
                </c:pt>
                <c:pt idx="6">
                  <c:v>0.13542219861922467</c:v>
                </c:pt>
                <c:pt idx="7">
                  <c:v>1.2214551248008498E-2</c:v>
                </c:pt>
                <c:pt idx="8">
                  <c:v>3.186404673393521E-3</c:v>
                </c:pt>
                <c:pt idx="9">
                  <c:v>1.0621348911311738E-3</c:v>
                </c:pt>
                <c:pt idx="10">
                  <c:v>4.2485395645246952E-3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520-4392-A546-85DB79F6DD06}"/>
            </c:ext>
          </c:extLst>
        </c:ser>
        <c:ser>
          <c:idx val="2"/>
          <c:order val="2"/>
          <c:tx>
            <c:v>120% L/S High</c:v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xVal>
            <c:numRef>
              <c:f>Sheet4!$W$2:$AG$2</c:f>
              <c:numCache>
                <c:formatCode>0.000</c:formatCode>
                <c:ptCount val="11"/>
                <c:pt idx="0" formatCode="General">
                  <c:v>1.18</c:v>
                </c:pt>
                <c:pt idx="1">
                  <c:v>1</c:v>
                </c:pt>
                <c:pt idx="2">
                  <c:v>0.85</c:v>
                </c:pt>
                <c:pt idx="3">
                  <c:v>0.71</c:v>
                </c:pt>
                <c:pt idx="4">
                  <c:v>0.6</c:v>
                </c:pt>
                <c:pt idx="5">
                  <c:v>0.5</c:v>
                </c:pt>
                <c:pt idx="6">
                  <c:v>0.35499999999999998</c:v>
                </c:pt>
                <c:pt idx="7">
                  <c:v>0.25</c:v>
                </c:pt>
                <c:pt idx="8">
                  <c:v>0.18</c:v>
                </c:pt>
                <c:pt idx="9">
                  <c:v>0.125</c:v>
                </c:pt>
                <c:pt idx="10">
                  <c:v>0</c:v>
                </c:pt>
              </c:numCache>
            </c:numRef>
          </c:xVal>
          <c:yVal>
            <c:numRef>
              <c:f>Sheet4!$W$10:$AG$10</c:f>
              <c:numCache>
                <c:formatCode>0.0%</c:formatCode>
                <c:ptCount val="11"/>
                <c:pt idx="0">
                  <c:v>0.51911639762107054</c:v>
                </c:pt>
                <c:pt idx="1">
                  <c:v>0.1185216652506372</c:v>
                </c:pt>
                <c:pt idx="2">
                  <c:v>0.10620220900594732</c:v>
                </c:pt>
                <c:pt idx="3">
                  <c:v>0.11214953271028036</c:v>
                </c:pt>
                <c:pt idx="4">
                  <c:v>7.6465590484282073E-2</c:v>
                </c:pt>
                <c:pt idx="5">
                  <c:v>3.2710280373831772E-2</c:v>
                </c:pt>
                <c:pt idx="6">
                  <c:v>2.3789294817332197E-2</c:v>
                </c:pt>
                <c:pt idx="7">
                  <c:v>5.5225148683092605E-3</c:v>
                </c:pt>
                <c:pt idx="8">
                  <c:v>1.6992353440951572E-3</c:v>
                </c:pt>
                <c:pt idx="9">
                  <c:v>1.2744265080713679E-3</c:v>
                </c:pt>
                <c:pt idx="10">
                  <c:v>2.5488530161427358E-3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520-4392-A546-85DB79F6DD06}"/>
            </c:ext>
          </c:extLst>
        </c:ser>
        <c:ser>
          <c:idx val="3"/>
          <c:order val="3"/>
          <c:tx>
            <c:v>130% L/S High</c:v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Sheet4!$W$2:$AG$2</c:f>
              <c:numCache>
                <c:formatCode>0.000</c:formatCode>
                <c:ptCount val="11"/>
                <c:pt idx="0" formatCode="General">
                  <c:v>1.18</c:v>
                </c:pt>
                <c:pt idx="1">
                  <c:v>1</c:v>
                </c:pt>
                <c:pt idx="2">
                  <c:v>0.85</c:v>
                </c:pt>
                <c:pt idx="3">
                  <c:v>0.71</c:v>
                </c:pt>
                <c:pt idx="4">
                  <c:v>0.6</c:v>
                </c:pt>
                <c:pt idx="5">
                  <c:v>0.5</c:v>
                </c:pt>
                <c:pt idx="6">
                  <c:v>0.35499999999999998</c:v>
                </c:pt>
                <c:pt idx="7">
                  <c:v>0.25</c:v>
                </c:pt>
                <c:pt idx="8">
                  <c:v>0.18</c:v>
                </c:pt>
                <c:pt idx="9">
                  <c:v>0.125</c:v>
                </c:pt>
                <c:pt idx="10">
                  <c:v>0</c:v>
                </c:pt>
              </c:numCache>
            </c:numRef>
          </c:xVal>
          <c:yVal>
            <c:numRef>
              <c:f>Sheet4!$W$11:$AG$11</c:f>
              <c:numCache>
                <c:formatCode>0.0%</c:formatCode>
                <c:ptCount val="11"/>
                <c:pt idx="0">
                  <c:v>0.7164835164835166</c:v>
                </c:pt>
                <c:pt idx="1">
                  <c:v>9.8901098901098911E-2</c:v>
                </c:pt>
                <c:pt idx="2">
                  <c:v>7.0879120879120891E-2</c:v>
                </c:pt>
                <c:pt idx="3">
                  <c:v>5.2197802197802207E-2</c:v>
                </c:pt>
                <c:pt idx="4">
                  <c:v>3.0769230769230771E-2</c:v>
                </c:pt>
                <c:pt idx="5">
                  <c:v>1.3736263736263738E-2</c:v>
                </c:pt>
                <c:pt idx="6">
                  <c:v>1.098901098901099E-2</c:v>
                </c:pt>
                <c:pt idx="7">
                  <c:v>3.2967032967032971E-3</c:v>
                </c:pt>
                <c:pt idx="8">
                  <c:v>1.0989010989010991E-3</c:v>
                </c:pt>
                <c:pt idx="9">
                  <c:v>5.4945054945054956E-4</c:v>
                </c:pt>
                <c:pt idx="10">
                  <c:v>1.0989010989010991E-3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3520-4392-A546-85DB79F6DD06}"/>
            </c:ext>
          </c:extLst>
        </c:ser>
        <c:ser>
          <c:idx val="4"/>
          <c:order val="4"/>
          <c:tx>
            <c:v>100% L/S Low</c:v>
          </c:tx>
          <c:spPr>
            <a:ln w="1905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Sheet4!$W$2:$AG$2</c:f>
              <c:numCache>
                <c:formatCode>0.000</c:formatCode>
                <c:ptCount val="11"/>
                <c:pt idx="0" formatCode="General">
                  <c:v>1.18</c:v>
                </c:pt>
                <c:pt idx="1">
                  <c:v>1</c:v>
                </c:pt>
                <c:pt idx="2">
                  <c:v>0.85</c:v>
                </c:pt>
                <c:pt idx="3">
                  <c:v>0.71</c:v>
                </c:pt>
                <c:pt idx="4">
                  <c:v>0.6</c:v>
                </c:pt>
                <c:pt idx="5">
                  <c:v>0.5</c:v>
                </c:pt>
                <c:pt idx="6">
                  <c:v>0.35499999999999998</c:v>
                </c:pt>
                <c:pt idx="7">
                  <c:v>0.25</c:v>
                </c:pt>
                <c:pt idx="8">
                  <c:v>0.18</c:v>
                </c:pt>
                <c:pt idx="9">
                  <c:v>0.125</c:v>
                </c:pt>
                <c:pt idx="10">
                  <c:v>0</c:v>
                </c:pt>
              </c:numCache>
            </c:numRef>
          </c:xVal>
          <c:yVal>
            <c:numRef>
              <c:f>Sheet4!$W$12:$AG$12</c:f>
              <c:numCache>
                <c:formatCode>0.0%</c:formatCode>
                <c:ptCount val="11"/>
                <c:pt idx="0">
                  <c:v>0.17767387492694331</c:v>
                </c:pt>
                <c:pt idx="1">
                  <c:v>4.0911747516072473E-3</c:v>
                </c:pt>
                <c:pt idx="2">
                  <c:v>4.0911747516072473E-3</c:v>
                </c:pt>
                <c:pt idx="3">
                  <c:v>9.3512565751022805E-3</c:v>
                </c:pt>
                <c:pt idx="4">
                  <c:v>1.928696668614845E-2</c:v>
                </c:pt>
                <c:pt idx="5">
                  <c:v>7.0718877849210993E-2</c:v>
                </c:pt>
                <c:pt idx="6">
                  <c:v>0.25832846288720052</c:v>
                </c:pt>
                <c:pt idx="7">
                  <c:v>0.24079485680888371</c:v>
                </c:pt>
                <c:pt idx="8">
                  <c:v>0.11046171829339567</c:v>
                </c:pt>
                <c:pt idx="9">
                  <c:v>7.2000000000000008E-2</c:v>
                </c:pt>
                <c:pt idx="10">
                  <c:v>3.3000000000000002E-2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3520-4392-A546-85DB79F6DD06}"/>
            </c:ext>
          </c:extLst>
        </c:ser>
        <c:ser>
          <c:idx val="5"/>
          <c:order val="5"/>
          <c:tx>
            <c:v>110% L/S Low</c:v>
          </c:tx>
          <c:spPr>
            <a:ln w="19050" cap="rnd">
              <a:solidFill>
                <a:srgbClr val="0070C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Sheet4!$W$2:$AG$2</c:f>
              <c:numCache>
                <c:formatCode>0.000</c:formatCode>
                <c:ptCount val="11"/>
                <c:pt idx="0" formatCode="General">
                  <c:v>1.18</c:v>
                </c:pt>
                <c:pt idx="1">
                  <c:v>1</c:v>
                </c:pt>
                <c:pt idx="2">
                  <c:v>0.85</c:v>
                </c:pt>
                <c:pt idx="3">
                  <c:v>0.71</c:v>
                </c:pt>
                <c:pt idx="4">
                  <c:v>0.6</c:v>
                </c:pt>
                <c:pt idx="5">
                  <c:v>0.5</c:v>
                </c:pt>
                <c:pt idx="6">
                  <c:v>0.35499999999999998</c:v>
                </c:pt>
                <c:pt idx="7">
                  <c:v>0.25</c:v>
                </c:pt>
                <c:pt idx="8">
                  <c:v>0.18</c:v>
                </c:pt>
                <c:pt idx="9">
                  <c:v>0.125</c:v>
                </c:pt>
                <c:pt idx="10">
                  <c:v>0</c:v>
                </c:pt>
              </c:numCache>
            </c:numRef>
          </c:xVal>
          <c:yVal>
            <c:numRef>
              <c:f>Sheet4!$W$13:$AG$13</c:f>
              <c:numCache>
                <c:formatCode>0.0%</c:formatCode>
                <c:ptCount val="11"/>
                <c:pt idx="0">
                  <c:v>0.27833954230973923</c:v>
                </c:pt>
                <c:pt idx="1">
                  <c:v>9.9521021820117087E-2</c:v>
                </c:pt>
                <c:pt idx="2">
                  <c:v>8.8344864289515712E-2</c:v>
                </c:pt>
                <c:pt idx="3">
                  <c:v>0.14688664183076106</c:v>
                </c:pt>
                <c:pt idx="4">
                  <c:v>0.19372006386375734</c:v>
                </c:pt>
                <c:pt idx="5">
                  <c:v>0.106439595529537</c:v>
                </c:pt>
                <c:pt idx="6">
                  <c:v>6.7589143161255985E-2</c:v>
                </c:pt>
                <c:pt idx="7">
                  <c:v>1.3837147418839811E-2</c:v>
                </c:pt>
                <c:pt idx="8">
                  <c:v>2.1287919105907401E-3</c:v>
                </c:pt>
                <c:pt idx="9">
                  <c:v>1E-3</c:v>
                </c:pt>
                <c:pt idx="10">
                  <c:v>2E-3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3520-4392-A546-85DB79F6DD06}"/>
            </c:ext>
          </c:extLst>
        </c:ser>
        <c:ser>
          <c:idx val="6"/>
          <c:order val="6"/>
          <c:tx>
            <c:v>120% L/S Low</c:v>
          </c:tx>
          <c:spPr>
            <a:ln w="19050" cap="rnd">
              <a:solidFill>
                <a:srgbClr val="00B05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Sheet4!$W$2:$AG$2</c:f>
              <c:numCache>
                <c:formatCode>0.000</c:formatCode>
                <c:ptCount val="11"/>
                <c:pt idx="0" formatCode="General">
                  <c:v>1.18</c:v>
                </c:pt>
                <c:pt idx="1">
                  <c:v>1</c:v>
                </c:pt>
                <c:pt idx="2">
                  <c:v>0.85</c:v>
                </c:pt>
                <c:pt idx="3">
                  <c:v>0.71</c:v>
                </c:pt>
                <c:pt idx="4">
                  <c:v>0.6</c:v>
                </c:pt>
                <c:pt idx="5">
                  <c:v>0.5</c:v>
                </c:pt>
                <c:pt idx="6">
                  <c:v>0.35499999999999998</c:v>
                </c:pt>
                <c:pt idx="7">
                  <c:v>0.25</c:v>
                </c:pt>
                <c:pt idx="8">
                  <c:v>0.18</c:v>
                </c:pt>
                <c:pt idx="9">
                  <c:v>0.125</c:v>
                </c:pt>
                <c:pt idx="10">
                  <c:v>0</c:v>
                </c:pt>
              </c:numCache>
            </c:numRef>
          </c:xVal>
          <c:yVal>
            <c:numRef>
              <c:f>Sheet4!$W$14:$AG$14</c:f>
              <c:numCache>
                <c:formatCode>0.0%</c:formatCode>
                <c:ptCount val="11"/>
                <c:pt idx="0">
                  <c:v>0.48731974142217804</c:v>
                </c:pt>
                <c:pt idx="1">
                  <c:v>0.13525609149676779</c:v>
                </c:pt>
                <c:pt idx="2">
                  <c:v>0.10193933366484337</c:v>
                </c:pt>
                <c:pt idx="3">
                  <c:v>0.11735454997513675</c:v>
                </c:pt>
                <c:pt idx="4">
                  <c:v>7.9065141720537052E-2</c:v>
                </c:pt>
                <c:pt idx="5">
                  <c:v>3.8786673296867233E-2</c:v>
                </c:pt>
                <c:pt idx="6">
                  <c:v>2.8344107409249131E-2</c:v>
                </c:pt>
                <c:pt idx="7">
                  <c:v>6.9617105917454004E-3</c:v>
                </c:pt>
                <c:pt idx="8">
                  <c:v>1.9890601690701146E-3</c:v>
                </c:pt>
                <c:pt idx="9">
                  <c:v>1E-3</c:v>
                </c:pt>
                <c:pt idx="10">
                  <c:v>2E-3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3520-4392-A546-85DB79F6DD06}"/>
            </c:ext>
          </c:extLst>
        </c:ser>
        <c:ser>
          <c:idx val="7"/>
          <c:order val="7"/>
          <c:tx>
            <c:v>130% L/S Low</c:v>
          </c:tx>
          <c:spPr>
            <a:ln w="190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Sheet4!$W$2:$AG$2</c:f>
              <c:numCache>
                <c:formatCode>0.000</c:formatCode>
                <c:ptCount val="11"/>
                <c:pt idx="0" formatCode="General">
                  <c:v>1.18</c:v>
                </c:pt>
                <c:pt idx="1">
                  <c:v>1</c:v>
                </c:pt>
                <c:pt idx="2">
                  <c:v>0.85</c:v>
                </c:pt>
                <c:pt idx="3">
                  <c:v>0.71</c:v>
                </c:pt>
                <c:pt idx="4">
                  <c:v>0.6</c:v>
                </c:pt>
                <c:pt idx="5">
                  <c:v>0.5</c:v>
                </c:pt>
                <c:pt idx="6">
                  <c:v>0.35499999999999998</c:v>
                </c:pt>
                <c:pt idx="7">
                  <c:v>0.25</c:v>
                </c:pt>
                <c:pt idx="8">
                  <c:v>0.18</c:v>
                </c:pt>
                <c:pt idx="9">
                  <c:v>0.125</c:v>
                </c:pt>
                <c:pt idx="10">
                  <c:v>0</c:v>
                </c:pt>
              </c:numCache>
            </c:numRef>
          </c:xVal>
          <c:yVal>
            <c:numRef>
              <c:f>Sheet4!$W$15:$AG$15</c:f>
              <c:numCache>
                <c:formatCode>0.0%</c:formatCode>
                <c:ptCount val="11"/>
                <c:pt idx="0">
                  <c:v>0.67047075606276751</c:v>
                </c:pt>
                <c:pt idx="1">
                  <c:v>0.11174512601046126</c:v>
                </c:pt>
                <c:pt idx="2">
                  <c:v>7.9885877318116985E-2</c:v>
                </c:pt>
                <c:pt idx="3">
                  <c:v>6.8473609129814553E-2</c:v>
                </c:pt>
                <c:pt idx="4">
                  <c:v>3.5187826913932484E-2</c:v>
                </c:pt>
                <c:pt idx="5">
                  <c:v>1.6642891107941038E-2</c:v>
                </c:pt>
                <c:pt idx="6">
                  <c:v>1.2363290537327629E-2</c:v>
                </c:pt>
                <c:pt idx="7">
                  <c:v>3.3285782215882074E-3</c:v>
                </c:pt>
                <c:pt idx="8">
                  <c:v>9.5102234902520223E-4</c:v>
                </c:pt>
                <c:pt idx="9">
                  <c:v>1E-3</c:v>
                </c:pt>
                <c:pt idx="1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3520-4392-A546-85DB79F6DD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4934560"/>
        <c:axId val="314932208"/>
      </c:scatterChart>
      <c:valAx>
        <c:axId val="31493456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Minimum Particle </a:t>
                </a:r>
                <a:r>
                  <a:rPr lang="en-US" dirty="0" smtClean="0"/>
                  <a:t>Size (mm)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4932208"/>
        <c:crosses val="autoZero"/>
        <c:crossBetween val="midCat"/>
        <c:majorUnit val="0.2"/>
      </c:valAx>
      <c:valAx>
        <c:axId val="314932208"/>
        <c:scaling>
          <c:orientation val="minMax"/>
          <c:max val="0.3000000000000000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Normalizesd Weight Distribution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4934560"/>
        <c:crosses val="autoZero"/>
        <c:crossBetween val="midCat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0733857034319101"/>
          <c:w val="1"/>
          <c:h val="0.175149574682545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BA4D-E524-488F-B68B-38E16ABF8216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AB6F5-50B7-437E-8222-5A556CB2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17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BA4D-E524-488F-B68B-38E16ABF8216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AB6F5-50B7-437E-8222-5A556CB2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0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BA4D-E524-488F-B68B-38E16ABF8216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AB6F5-50B7-437E-8222-5A556CB2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7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BA4D-E524-488F-B68B-38E16ABF8216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AB6F5-50B7-437E-8222-5A556CB2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BA4D-E524-488F-B68B-38E16ABF8216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AB6F5-50B7-437E-8222-5A556CB2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3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BA4D-E524-488F-B68B-38E16ABF8216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AB6F5-50B7-437E-8222-5A556CB2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15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BA4D-E524-488F-B68B-38E16ABF8216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AB6F5-50B7-437E-8222-5A556CB2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205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BA4D-E524-488F-B68B-38E16ABF8216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AB6F5-50B7-437E-8222-5A556CB2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36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BA4D-E524-488F-B68B-38E16ABF8216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AB6F5-50B7-437E-8222-5A556CB2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6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BA4D-E524-488F-B68B-38E16ABF8216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AB6F5-50B7-437E-8222-5A556CB2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297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BA4D-E524-488F-B68B-38E16ABF8216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AB6F5-50B7-437E-8222-5A556CB2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424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2BA4D-E524-488F-B68B-38E16ABF8216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AB6F5-50B7-437E-8222-5A556CB2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797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s://www.sciencedirect.com/science/article/pii/S0263876215002154" TargetMode="External"/><Relationship Id="rId4" Type="http://schemas.openxmlformats.org/officeDocument/2006/relationships/hyperlink" Target="https://www.911metallurgist.com/blog/lime-slaking-syste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Investigation of High Shear Granulation Particle Distribution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Michael Lay</a:t>
            </a:r>
          </a:p>
          <a:p>
            <a:r>
              <a:rPr lang="en-US" dirty="0" smtClean="0"/>
              <a:t>Dr. Heather Emady</a:t>
            </a:r>
          </a:p>
          <a:p>
            <a:r>
              <a:rPr lang="en-US" dirty="0" smtClean="0"/>
              <a:t>Arizona Space Grant Symposium, April 14</a:t>
            </a:r>
            <a:r>
              <a:rPr lang="en-US" baseline="30000" dirty="0" smtClean="0"/>
              <a:t>th</a:t>
            </a:r>
            <a:r>
              <a:rPr lang="en-US" dirty="0" smtClean="0"/>
              <a:t> 2018</a:t>
            </a:r>
            <a:endParaRPr lang="en-US" dirty="0"/>
          </a:p>
        </p:txBody>
      </p:sp>
      <p:pic>
        <p:nvPicPr>
          <p:cNvPr id="1026" name="Picture 2" descr="https://spacegrant.arizona.edu/sites/spacegrant.arizona.edu/files/about/logos/azsgcbanner_full_l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324474"/>
            <a:ext cx="11430000" cy="153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20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" name="Picture 2" descr="https://spacegrant.arizona.edu/sites/spacegrant.arizona.edu/files/about/logos/azsgcbanner_full_l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324474"/>
            <a:ext cx="11430000" cy="153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152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Introduction: Particle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5619"/>
            <a:ext cx="10515600" cy="4351338"/>
          </a:xfrm>
        </p:spPr>
        <p:txBody>
          <a:bodyPr/>
          <a:lstStyle/>
          <a:p>
            <a:r>
              <a:rPr lang="en-US" dirty="0" smtClean="0"/>
              <a:t>Characterization, handling, and processing of solids unlike fluids</a:t>
            </a:r>
          </a:p>
          <a:p>
            <a:r>
              <a:rPr lang="en-US" dirty="0" smtClean="0"/>
              <a:t>Behavior affected by: friction, density, porosity, structure</a:t>
            </a:r>
          </a:p>
          <a:p>
            <a:r>
              <a:rPr lang="en-US" dirty="0" smtClean="0"/>
              <a:t>Highly empirical field, conducive to research in fundamental phenomena</a:t>
            </a:r>
          </a:p>
          <a:p>
            <a:r>
              <a:rPr lang="en-US" dirty="0" smtClean="0"/>
              <a:t>Example equipment: hoppers, drums, granulators</a:t>
            </a:r>
          </a:p>
        </p:txBody>
      </p:sp>
      <p:pic>
        <p:nvPicPr>
          <p:cNvPr id="3074" name="Picture 2" descr="https://spacegrant.arizona.edu/sites/spacegrant.arizona.edu/files/about/logos/azsgc_logo_transparent_l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6233" y="0"/>
            <a:ext cx="1265767" cy="1689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slaked lime hopp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007" y="3881229"/>
            <a:ext cx="3098801" cy="2508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63512" y="7483338"/>
            <a:ext cx="10092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https://www.911metallurgist.com/blog/lime-slaking-system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https://www.sciencedirect.com/science/article/pii/S0263876215002154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078" name="Picture 6" descr="https://ars.els-cdn.com/content/image/1-s2.0-S0263876215002154-fx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2054" y="4183006"/>
            <a:ext cx="4762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908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Introduction: High Shear Granulation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2292"/>
            <a:ext cx="10515600" cy="4351338"/>
          </a:xfrm>
        </p:spPr>
        <p:txBody>
          <a:bodyPr/>
          <a:lstStyle/>
          <a:p>
            <a:r>
              <a:rPr lang="en-US" dirty="0" smtClean="0"/>
              <a:t>Process of adding liquid binder to powder to create larger granules</a:t>
            </a:r>
          </a:p>
          <a:p>
            <a:r>
              <a:rPr lang="en-US" dirty="0" smtClean="0"/>
              <a:t>Industries: pharmaceuticals, cosmetics, food production, detergent</a:t>
            </a:r>
          </a:p>
          <a:p>
            <a:r>
              <a:rPr lang="en-US" dirty="0" smtClean="0"/>
              <a:t>Studies highlight different regimes, further understanding of processing effects required.</a:t>
            </a:r>
          </a:p>
          <a:p>
            <a:pPr lvl="1"/>
            <a:r>
              <a:rPr lang="en-US" dirty="0" smtClean="0"/>
              <a:t>L/S Ratio</a:t>
            </a:r>
          </a:p>
          <a:p>
            <a:pPr lvl="1"/>
            <a:r>
              <a:rPr lang="en-US" dirty="0" smtClean="0"/>
              <a:t>Impeller Speed</a:t>
            </a:r>
          </a:p>
          <a:p>
            <a:pPr lvl="1"/>
            <a:r>
              <a:rPr lang="en-US" dirty="0" smtClean="0"/>
              <a:t>Drop Height / Impact</a:t>
            </a:r>
          </a:p>
          <a:p>
            <a:pPr lvl="1"/>
            <a:r>
              <a:rPr lang="en-US" dirty="0" smtClean="0"/>
              <a:t>Wet-massing time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2050" name="Picture 2" descr="https://ars.els-cdn.com/content/image/1-s2.0-S0032591016300675-gr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067" y="3348567"/>
            <a:ext cx="3833152" cy="2743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pacegrant.arizona.edu/sites/spacegrant.arizona.edu/files/about/logos/azsgc_logo_transparent_l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6233" y="0"/>
            <a:ext cx="1265767" cy="1689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68533" y="8906933"/>
            <a:ext cx="6766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graph I </a:t>
            </a:r>
            <a:r>
              <a:rPr lang="en-US" dirty="0" err="1" smtClean="0"/>
              <a:t>stol</a:t>
            </a:r>
            <a:r>
              <a:rPr lang="en-US" dirty="0" smtClean="0"/>
              <a:t> from </a:t>
            </a:r>
            <a:r>
              <a:rPr lang="en-US" dirty="0" err="1" smtClean="0"/>
              <a:t>Manogna’s</a:t>
            </a:r>
            <a:r>
              <a:rPr lang="en-US" dirty="0" smtClean="0"/>
              <a:t> paper, need to include citation for it.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82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Experimental: Set-up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225"/>
            <a:ext cx="10515600" cy="4351338"/>
          </a:xfrm>
        </p:spPr>
        <p:txBody>
          <a:bodyPr/>
          <a:lstStyle/>
          <a:p>
            <a:r>
              <a:rPr lang="en-US" dirty="0" smtClean="0"/>
              <a:t>Objective: Maximize particles near 1 mm in diameter</a:t>
            </a:r>
          </a:p>
          <a:p>
            <a:r>
              <a:rPr lang="en-US" dirty="0" smtClean="0"/>
              <a:t>Water added to Microcrystalline Cellulose (MCC)</a:t>
            </a:r>
          </a:p>
          <a:p>
            <a:r>
              <a:rPr lang="en-US" dirty="0" smtClean="0"/>
              <a:t>Closely mimic single drop test, slow impellor, low liquid flowrate</a:t>
            </a:r>
          </a:p>
          <a:p>
            <a:r>
              <a:rPr lang="en-US" dirty="0" smtClean="0"/>
              <a:t>Four Liquid/solid ratios, two drop heights</a:t>
            </a:r>
          </a:p>
          <a:p>
            <a:r>
              <a:rPr lang="en-US" dirty="0" smtClean="0"/>
              <a:t>5 minute dry mix, 10 mL/min water addition, 1 hour </a:t>
            </a:r>
            <a:r>
              <a:rPr lang="en-US" dirty="0" err="1" smtClean="0"/>
              <a:t>wetmassing</a:t>
            </a:r>
            <a:endParaRPr lang="en-US" dirty="0" smtClean="0"/>
          </a:p>
          <a:p>
            <a:r>
              <a:rPr lang="en-US" dirty="0" smtClean="0"/>
              <a:t>15 minute samples, sieve analysis</a:t>
            </a:r>
            <a:endParaRPr lang="en-US" dirty="0"/>
          </a:p>
        </p:txBody>
      </p:sp>
      <p:pic>
        <p:nvPicPr>
          <p:cNvPr id="4" name="Picture 2" descr="https://spacegrant.arizona.edu/sites/spacegrant.arizona.edu/files/about/logos/azsgc_logo_transparent_l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6233" y="0"/>
            <a:ext cx="1265767" cy="1689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03" r="28125" b="3704"/>
          <a:stretch/>
        </p:blipFill>
        <p:spPr>
          <a:xfrm>
            <a:off x="9639300" y="3974478"/>
            <a:ext cx="2552700" cy="2883522"/>
          </a:xfrm>
          <a:prstGeom prst="rect">
            <a:avLst/>
          </a:prstGeom>
        </p:spPr>
      </p:pic>
      <p:pic>
        <p:nvPicPr>
          <p:cNvPr id="6" name="Picture 4" descr="Image result for model kg5 high shear granulator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0" r="22500" b="7375"/>
          <a:stretch/>
        </p:blipFill>
        <p:spPr bwMode="auto">
          <a:xfrm>
            <a:off x="6620933" y="3974478"/>
            <a:ext cx="3018367" cy="2949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94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During </a:t>
            </a:r>
            <a:r>
              <a:rPr lang="en-US" dirty="0" err="1" smtClean="0"/>
              <a:t>Wetmassing</a:t>
            </a:r>
            <a:endParaRPr lang="en-US" dirty="0"/>
          </a:p>
        </p:txBody>
      </p:sp>
      <p:pic>
        <p:nvPicPr>
          <p:cNvPr id="5" name="Picture 2" descr="https://spacegrant.arizona.edu/sites/spacegrant.arizona.edu/files/about/logos/azsgc_logo_transparent_l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6233" y="0"/>
            <a:ext cx="1265767" cy="1689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1946540"/>
              </p:ext>
            </p:extLst>
          </p:nvPr>
        </p:nvGraphicFramePr>
        <p:xfrm>
          <a:off x="838200" y="1362075"/>
          <a:ext cx="5514975" cy="4814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ectangle 10"/>
          <p:cNvSpPr/>
          <p:nvPr/>
        </p:nvSpPr>
        <p:spPr>
          <a:xfrm>
            <a:off x="6261101" y="1428750"/>
            <a:ext cx="5702300" cy="4095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</a:rPr>
              <a:t>Weight % of 1 mm particles mm particles formed over time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</a:rPr>
              <a:t>Ideal L/S ratio near 110-120%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</a:rPr>
              <a:t>L/S above 130% leads to much larger granules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</a:rPr>
              <a:t>L/S below 100% lacks sufficient water to make large granules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</a:rPr>
              <a:t> Increasing drop height has greater effect at lower L/S ratios</a:t>
            </a:r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685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After 60 Minutes  </a:t>
            </a:r>
            <a:endParaRPr lang="en-US" dirty="0"/>
          </a:p>
        </p:txBody>
      </p:sp>
      <p:pic>
        <p:nvPicPr>
          <p:cNvPr id="4" name="Picture 2" descr="https://spacegrant.arizona.edu/sites/spacegrant.arizona.edu/files/about/logos/azsgc_logo_transparent_l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6233" y="0"/>
            <a:ext cx="1265767" cy="1689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0421749"/>
              </p:ext>
            </p:extLst>
          </p:nvPr>
        </p:nvGraphicFramePr>
        <p:xfrm>
          <a:off x="838201" y="1304925"/>
          <a:ext cx="5448300" cy="4872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6229351" y="1304925"/>
            <a:ext cx="5543549" cy="4594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Increased drop height lowered mean particle size for 100% and 110% </a:t>
            </a:r>
            <a:endParaRPr lang="en-US" sz="240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Increased drop height had practically no effect on particle distribution for 120% and 130% for particles below 1 mm.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L/S ratio of 120% had largest normalized percentage of particles near 1 mm.</a:t>
            </a:r>
            <a:endParaRPr lang="en-US" sz="240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L/S below </a:t>
            </a:r>
            <a:r>
              <a:rPr lang="en-US" sz="2400" dirty="0" smtClean="0">
                <a:solidFill>
                  <a:prstClr val="black"/>
                </a:solidFill>
              </a:rPr>
              <a:t>100% </a:t>
            </a:r>
            <a:r>
              <a:rPr lang="en-US" sz="2400" dirty="0">
                <a:solidFill>
                  <a:prstClr val="black"/>
                </a:solidFill>
              </a:rPr>
              <a:t>lacks sufficient water to make large granules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More than 50% of granules formed were larger than 1 mm for L/S ratios of 120% and 130%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654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Conclusions: This Investigation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4150"/>
            <a:ext cx="10515600" cy="4351338"/>
          </a:xfrm>
        </p:spPr>
        <p:txBody>
          <a:bodyPr/>
          <a:lstStyle/>
          <a:p>
            <a:r>
              <a:rPr lang="en-US" dirty="0" smtClean="0"/>
              <a:t>An L/S ratio between 110% to 120% will maximize the normalized percentage of 1 mm granules, but the distribution is broad</a:t>
            </a:r>
          </a:p>
          <a:p>
            <a:r>
              <a:rPr lang="en-US" dirty="0" smtClean="0"/>
              <a:t>Increasing drop height could narrow distribution since greater impact leads to great penetration by the liquid</a:t>
            </a:r>
          </a:p>
          <a:p>
            <a:r>
              <a:rPr lang="en-US" dirty="0" smtClean="0"/>
              <a:t>Drop height has a minimal effect on initial nucleation, and even less effect on final granulation formation</a:t>
            </a:r>
          </a:p>
          <a:p>
            <a:endParaRPr lang="en-US" dirty="0"/>
          </a:p>
        </p:txBody>
      </p:sp>
      <p:pic>
        <p:nvPicPr>
          <p:cNvPr id="4" name="Picture 2" descr="https://spacegrant.arizona.edu/sites/spacegrant.arizona.edu/files/about/logos/azsgc_logo_transparent_l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6233" y="0"/>
            <a:ext cx="1265767" cy="1689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Michael\AppData\Local\Microsoft\Windows\INetCache\Content.Word\20180227_210415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858" y="4226719"/>
            <a:ext cx="3808942" cy="2221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8" name="Picture 2" descr="20180228_18204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6413" y="4226719"/>
            <a:ext cx="3950170" cy="2221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9153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Conclusions: Future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8750"/>
            <a:ext cx="10515600" cy="4748213"/>
          </a:xfrm>
        </p:spPr>
        <p:txBody>
          <a:bodyPr/>
          <a:lstStyle/>
          <a:p>
            <a:r>
              <a:rPr lang="en-US" dirty="0" smtClean="0"/>
              <a:t>Future goal: narrowing size distribution of granules</a:t>
            </a:r>
          </a:p>
          <a:p>
            <a:r>
              <a:rPr lang="en-US" dirty="0" smtClean="0"/>
              <a:t>Investigate size distributions of larger granules e.g. L/S ratio of 130%</a:t>
            </a:r>
          </a:p>
          <a:p>
            <a:r>
              <a:rPr lang="en-US" dirty="0" smtClean="0"/>
              <a:t>Alter impellor speed to verify literature and identify regime type </a:t>
            </a:r>
          </a:p>
          <a:p>
            <a:r>
              <a:rPr lang="en-US" dirty="0" smtClean="0"/>
              <a:t>Further characterize process equipment and solid properties to improve comprehension of underlying phenomena</a:t>
            </a:r>
          </a:p>
          <a:p>
            <a:r>
              <a:rPr lang="en-US" dirty="0" smtClean="0"/>
              <a:t>Ultimate Goal: create model that predicts size and distribution of formed granule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https://spacegrant.arizona.edu/sites/spacegrant.arizona.edu/files/about/logos/azsgc_logo_transparent_l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6233" y="0"/>
            <a:ext cx="1265767" cy="1689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Michael\AppData\Local\Microsoft\Windows\INetCache\Content.Word\20180228_182357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367212"/>
            <a:ext cx="3962400" cy="2228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1962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NASA Space Grant</a:t>
            </a:r>
          </a:p>
          <a:p>
            <a:r>
              <a:rPr lang="en-US" dirty="0" smtClean="0"/>
              <a:t>ASU undergraduate research opportunities </a:t>
            </a:r>
          </a:p>
          <a:p>
            <a:r>
              <a:rPr lang="en-US" dirty="0" smtClean="0"/>
              <a:t>Dr. Heather Emady</a:t>
            </a:r>
          </a:p>
          <a:p>
            <a:r>
              <a:rPr lang="en-US" dirty="0" smtClean="0"/>
              <a:t>Manogna </a:t>
            </a:r>
            <a:r>
              <a:rPr lang="en-US" dirty="0" err="1" smtClean="0"/>
              <a:t>Adepu</a:t>
            </a:r>
            <a:r>
              <a:rPr lang="en-US" dirty="0"/>
              <a:t> </a:t>
            </a:r>
            <a:r>
              <a:rPr lang="en-US" dirty="0" smtClean="0"/>
              <a:t>&amp; </a:t>
            </a:r>
            <a:r>
              <a:rPr lang="en-US" dirty="0" err="1" smtClean="0"/>
              <a:t>Tianxiang</a:t>
            </a:r>
            <a:r>
              <a:rPr lang="en-US" dirty="0" smtClean="0"/>
              <a:t> Gao</a:t>
            </a:r>
          </a:p>
          <a:p>
            <a:r>
              <a:rPr lang="en-US" dirty="0" smtClean="0"/>
              <a:t>Desiree Crawl &amp; </a:t>
            </a:r>
            <a:r>
              <a:rPr lang="en-US" dirty="0" err="1" smtClean="0"/>
              <a:t>Stephanee</a:t>
            </a:r>
            <a:r>
              <a:rPr lang="en-US" dirty="0" smtClean="0"/>
              <a:t> Germaine</a:t>
            </a:r>
            <a:endParaRPr lang="en-US" dirty="0"/>
          </a:p>
        </p:txBody>
      </p:sp>
      <p:pic>
        <p:nvPicPr>
          <p:cNvPr id="4" name="Picture 2" descr="https://spacegrant.arizona.edu/sites/spacegrant.arizona.edu/files/about/logos/azsgc_logo_transparent_l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6233" y="0"/>
            <a:ext cx="1265767" cy="1689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97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495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Investigation of High Shear Granulation Particle Distribution</vt:lpstr>
      <vt:lpstr>Introduction: Particle Technology</vt:lpstr>
      <vt:lpstr>Introduction: High Shear Granulation</vt:lpstr>
      <vt:lpstr>Experimental: Set-up</vt:lpstr>
      <vt:lpstr>Results: During Wetmassing</vt:lpstr>
      <vt:lpstr>Results: After 60 Minutes  </vt:lpstr>
      <vt:lpstr>Conclusions: This Investigation</vt:lpstr>
      <vt:lpstr>Conclusions: Future Investigations</vt:lpstr>
      <vt:lpstr>Acknowledgements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Investigation of High Shear Granulation Particle Distribution</dc:title>
  <dc:creator>Michael Lay</dc:creator>
  <cp:lastModifiedBy>Theresa C. Hentz</cp:lastModifiedBy>
  <cp:revision>24</cp:revision>
  <dcterms:created xsi:type="dcterms:W3CDTF">2018-03-29T09:05:51Z</dcterms:created>
  <dcterms:modified xsi:type="dcterms:W3CDTF">2018-04-03T19:35:30Z</dcterms:modified>
</cp:coreProperties>
</file>